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8" r:id="rId3"/>
    <p:sldId id="265" r:id="rId4"/>
    <p:sldId id="266" r:id="rId5"/>
    <p:sldId id="267" r:id="rId6"/>
  </p:sldIdLst>
  <p:sldSz cx="7380288" cy="10620375"/>
  <p:notesSz cx="6735763" cy="9866313"/>
  <p:defaultTextStyle>
    <a:defPPr>
      <a:defRPr lang="ja-JP"/>
    </a:defPPr>
    <a:lvl1pPr marL="0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2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970" y="90"/>
      </p:cViewPr>
      <p:guideLst>
        <p:guide orient="horz" pos="3345"/>
        <p:guide pos="23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46BD3F7-65CB-400F-A5B8-82C8DD6A25D9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39775"/>
            <a:ext cx="25701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07506E2-8CDD-48AD-A639-A0ADB02CF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16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39775"/>
            <a:ext cx="257016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506E2-8CDD-48AD-A639-A0ADB02CF01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5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39775"/>
            <a:ext cx="257016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506E2-8CDD-48AD-A639-A0ADB02CF01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39775"/>
            <a:ext cx="257016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7506E2-8CDD-48AD-A639-A0ADB02CF01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04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3" y="3299202"/>
            <a:ext cx="6273245" cy="227649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3" y="6018213"/>
            <a:ext cx="5166202" cy="27140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27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1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50710" y="425309"/>
            <a:ext cx="1660565" cy="90617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9014" y="425309"/>
            <a:ext cx="4858690" cy="90617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6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3" y="6824574"/>
            <a:ext cx="6273245" cy="210932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2993" y="4501369"/>
            <a:ext cx="6273245" cy="232320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87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9014" y="2478090"/>
            <a:ext cx="3259627" cy="700895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51648" y="2478090"/>
            <a:ext cx="3259627" cy="700895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66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6" y="2377292"/>
            <a:ext cx="3260909" cy="99074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016" y="3368035"/>
            <a:ext cx="3260909" cy="611900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49084" y="2377292"/>
            <a:ext cx="3262190" cy="99074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49084" y="3368035"/>
            <a:ext cx="3262190" cy="611900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14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9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4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22849"/>
            <a:ext cx="2428064" cy="179956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5488" y="422848"/>
            <a:ext cx="4125787" cy="9064197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9015" y="2222414"/>
            <a:ext cx="2428064" cy="7264633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9" y="7434263"/>
            <a:ext cx="4428173" cy="87765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46589" y="948950"/>
            <a:ext cx="4428173" cy="6372225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6589" y="8311920"/>
            <a:ext cx="4428173" cy="124641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0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9016" y="425308"/>
            <a:ext cx="6642259" cy="1770063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6" y="2478090"/>
            <a:ext cx="6642259" cy="7008956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9016" y="9843516"/>
            <a:ext cx="1722067" cy="56543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AD82-992F-4DB7-8119-42C1F41877A7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21600" y="9843516"/>
            <a:ext cx="2337091" cy="56543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89208" y="9843516"/>
            <a:ext cx="1722067" cy="565436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F7E8-C5B4-47EF-A3D2-1A7E363F6C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59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flute-music-classic-jazz-play-306396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flute-music-classic-jazz-play-306396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en/flute-music-classic-jazz-play-306396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34BEB4B-AAA6-C021-7944-780D7AAE8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30467"/>
            <a:ext cx="7380288" cy="276029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2822" y="160640"/>
            <a:ext cx="7413109" cy="576063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ふれあいアトリウムライブ！</a:t>
            </a:r>
          </a:p>
        </p:txBody>
      </p:sp>
      <p:sp>
        <p:nvSpPr>
          <p:cNvPr id="8" name="テキスト ボックス 7"/>
          <p:cNvSpPr txBox="1"/>
          <p:nvPr/>
        </p:nvSpPr>
        <p:spPr bwMode="white">
          <a:xfrm>
            <a:off x="1801507" y="784303"/>
            <a:ext cx="3797105" cy="10866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２０２４年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１０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日</a:t>
            </a:r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（火）</a:t>
            </a:r>
            <a:endParaRPr lang="en-US" altLang="ja-JP" sz="1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１２：２０～１２：５０</a:t>
            </a:r>
            <a:endParaRPr lang="en-US" altLang="ja-JP" sz="1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ＯＫＢふれあい会館　２階アトリウム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9905" y="3451211"/>
            <a:ext cx="3499575" cy="3360822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アニーローリー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庭の千草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広い河の岸辺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ユー・レイズ・ミー・アップ</a:t>
            </a:r>
            <a:endParaRPr lang="en-US" altLang="ja-JP" sz="1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ダニーボーイ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心の旅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瑠璃色の地球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ふるさと</a:t>
            </a:r>
            <a:endParaRPr lang="en-US" altLang="ja-JP" sz="18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 bwMode="hidden">
          <a:xfrm>
            <a:off x="3500608" y="7011430"/>
            <a:ext cx="3645920" cy="478815"/>
          </a:xfrm>
          <a:prstGeom prst="rect">
            <a:avLst/>
          </a:prstGeom>
          <a:solidFill>
            <a:schemeClr val="bg1"/>
          </a:solidFill>
        </p:spPr>
        <p:txBody>
          <a:bodyPr wrap="square" lIns="100803" tIns="50402" rIns="100803" bIns="50402" rtlCol="0">
            <a:spAutoFit/>
          </a:bodyPr>
          <a:lstStyle/>
          <a:p>
            <a:r>
              <a:rPr lang="ja-JP" altLang="en-US" sz="1400" dirty="0">
                <a:latin typeface="+mn-ea"/>
                <a:ea typeface="HGP教科書体" pitchFamily="18" charset="-128"/>
              </a:rPr>
              <a:t>　</a:t>
            </a:r>
            <a:r>
              <a:rPr lang="en-US" altLang="ja-JP" sz="1050" dirty="0">
                <a:latin typeface="HGP教科書体" pitchFamily="18" charset="-128"/>
                <a:ea typeface="HGP教科書体" pitchFamily="18" charset="-128"/>
              </a:rPr>
              <a:t>※</a:t>
            </a:r>
            <a:r>
              <a:rPr lang="ja-JP" altLang="en-US" sz="1050" dirty="0">
                <a:latin typeface="HGP教科書体" pitchFamily="18" charset="-128"/>
                <a:ea typeface="HGP教科書体" pitchFamily="18" charset="-128"/>
              </a:rPr>
              <a:t>曲目等、都合で変更になる場合があります。</a:t>
            </a:r>
            <a:endParaRPr lang="en-US" altLang="ja-JP" sz="1050" dirty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1050" dirty="0">
                <a:latin typeface="HGP教科書体" pitchFamily="18" charset="-128"/>
                <a:ea typeface="HGP教科書体" pitchFamily="18" charset="-128"/>
              </a:rPr>
              <a:t>　　　ご了承ください。</a:t>
            </a:r>
            <a:endParaRPr lang="en-US" altLang="ja-JP" sz="105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83287" y="2917426"/>
            <a:ext cx="3033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創英ﾌﾟﾚｾﾞﾝｽEB" pitchFamily="17" charset="-128"/>
                <a:ea typeface="HG創英ﾌﾟﾚｾﾞﾝｽEB" pitchFamily="17" charset="-128"/>
              </a:rPr>
              <a:t>♪　Ｐｒｏｇｒａｍ　♪</a:t>
            </a:r>
            <a:endParaRPr lang="en-US" altLang="ja-JP" sz="16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066408" y="553108"/>
            <a:ext cx="936104" cy="382992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063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126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189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252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0315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4378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8441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2504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観覧無料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98B7FB-345E-980C-B822-EF51BE4D2B6E}"/>
              </a:ext>
            </a:extLst>
          </p:cNvPr>
          <p:cNvSpPr txBox="1"/>
          <p:nvPr/>
        </p:nvSpPr>
        <p:spPr>
          <a:xfrm>
            <a:off x="597805" y="2075865"/>
            <a:ext cx="618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ミュージックベルサークル</a:t>
            </a:r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ティンカーベル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CD90DFB-4046-6039-EE6A-B9524D10F0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49913" y="4295059"/>
            <a:ext cx="2894367" cy="217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8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A1E8F92-82D4-3712-2985-0BEB0E5EDF46}"/>
              </a:ext>
            </a:extLst>
          </p:cNvPr>
          <p:cNvSpPr/>
          <p:nvPr/>
        </p:nvSpPr>
        <p:spPr>
          <a:xfrm>
            <a:off x="1590056" y="4863463"/>
            <a:ext cx="4929623" cy="2967004"/>
          </a:xfrm>
          <a:prstGeom prst="rect">
            <a:avLst/>
          </a:prstGeom>
        </p:spPr>
        <p:txBody>
          <a:bodyPr wrap="square" lIns="100813" tIns="50406" rIns="100813" bIns="50406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♫１０月８日（火）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声楽（テノール）独唱　　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山﨑 英明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♫１０月１５日（火）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アコースティックギター　　</a:t>
            </a:r>
            <a:r>
              <a:rPr lang="en-US" altLang="ja-JP" sz="12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Bizan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Gut(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ﾋﾞｻﾞﾝ ｶﾞｯﾄ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♫１０月２２日（火）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管楽器とピアノによるアンサンブル　　アンサンブル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Reve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♫１１月５日（火）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Brilliant(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ﾌﾞﾘﾘｱﾝﾄ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94180" y="4680587"/>
            <a:ext cx="6167382" cy="31498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2106308" y="4502371"/>
            <a:ext cx="3167672" cy="31251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ふれあいアトリウムライブ！ご案内　</a:t>
            </a:r>
            <a:endParaRPr lang="ja-JP" altLang="en-US" sz="1600" dirty="0"/>
          </a:p>
        </p:txBody>
      </p:sp>
      <p:sp>
        <p:nvSpPr>
          <p:cNvPr id="8" name="テキスト ボックス 5"/>
          <p:cNvSpPr txBox="1"/>
          <p:nvPr/>
        </p:nvSpPr>
        <p:spPr>
          <a:xfrm>
            <a:off x="2606839" y="9787279"/>
            <a:ext cx="2247266" cy="378787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ＯＫＢふれあい会館</a:t>
            </a: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2490601" y="10096265"/>
            <a:ext cx="2479742" cy="518091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00" dirty="0"/>
              <a:t>岐阜市薮田南５丁目１４番５３号</a:t>
            </a:r>
            <a:endParaRPr lang="en-US" altLang="ja-JP" sz="1300" dirty="0"/>
          </a:p>
          <a:p>
            <a:pPr algn="ctr"/>
            <a:r>
              <a:rPr lang="ja-JP" altLang="en-US" sz="1300" dirty="0"/>
              <a:t>ＴＥＬ　０５８－２７７－１１１１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9630797"/>
            <a:ext cx="7380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800" dirty="0"/>
              <a:t>主催　</a:t>
            </a:r>
            <a:r>
              <a:rPr lang="ja-JP" altLang="en-US" sz="800" dirty="0"/>
              <a:t>岐阜県</a:t>
            </a:r>
            <a:r>
              <a:rPr lang="ja-JP" altLang="ja-JP" sz="800" dirty="0"/>
              <a:t>県民ふれあい会館指定管理者　ふれあいファシリティズ</a:t>
            </a:r>
          </a:p>
        </p:txBody>
      </p:sp>
      <p:pic>
        <p:nvPicPr>
          <p:cNvPr id="1026" name="Picture 2" descr="C:\Users\14\AppData\Local\Microsoft\Windows\Temporary Internet Files\Content.IE5\D66N01H9\cc-library0100110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431">
            <a:off x="713016" y="4993809"/>
            <a:ext cx="716847" cy="33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八分&lt;strong&gt;音符&lt;/strong&gt;: 素材庭園（フリー&lt;strong&gt;イラスト&lt;/strong&gt;素材集） ～花・動物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9084">
            <a:off x="5526392" y="7128066"/>
            <a:ext cx="384869" cy="48137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70298A3-A658-DF0E-11F5-1621A35A9D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54976" y="7111449"/>
            <a:ext cx="432926" cy="455712"/>
          </a:xfrm>
          <a:prstGeom prst="rect">
            <a:avLst/>
          </a:prstGeom>
        </p:spPr>
      </p:pic>
      <p:sp>
        <p:nvSpPr>
          <p:cNvPr id="18" name="角丸四角形 5">
            <a:extLst>
              <a:ext uri="{FF2B5EF4-FFF2-40B4-BE49-F238E27FC236}">
                <a16:creationId xmlns:a16="http://schemas.microsoft.com/office/drawing/2014/main" id="{CBE5A91C-32C5-D253-A200-6FBAC09349B4}"/>
              </a:ext>
            </a:extLst>
          </p:cNvPr>
          <p:cNvSpPr/>
          <p:nvPr/>
        </p:nvSpPr>
        <p:spPr>
          <a:xfrm>
            <a:off x="618318" y="8379092"/>
            <a:ext cx="6144826" cy="11554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2CEE974A-093F-55D1-7362-7DDB6D60B90E}"/>
              </a:ext>
            </a:extLst>
          </p:cNvPr>
          <p:cNvSpPr txBox="1">
            <a:spLocks/>
          </p:cNvSpPr>
          <p:nvPr/>
        </p:nvSpPr>
        <p:spPr bwMode="white">
          <a:xfrm>
            <a:off x="2323338" y="8175382"/>
            <a:ext cx="2720178" cy="33961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ふれあいいけ花展　ご案内</a:t>
            </a:r>
            <a:endParaRPr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F4F3CAF-C2FD-918A-66D2-7920B372E991}"/>
              </a:ext>
            </a:extLst>
          </p:cNvPr>
          <p:cNvSpPr txBox="1"/>
          <p:nvPr/>
        </p:nvSpPr>
        <p:spPr>
          <a:xfrm>
            <a:off x="966496" y="8671475"/>
            <a:ext cx="23984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+mn-ea"/>
              </a:rPr>
              <a:t>９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ja-JP" altLang="en-US" sz="1800" b="1" dirty="0">
                <a:latin typeface="+mn-ea"/>
              </a:rPr>
              <a:t>１３</a:t>
            </a:r>
            <a:r>
              <a:rPr lang="ja-JP" altLang="en-US" sz="1200" b="1" dirty="0">
                <a:latin typeface="+mn-ea"/>
              </a:rPr>
              <a:t>日（金）・</a:t>
            </a:r>
            <a:r>
              <a:rPr lang="ja-JP" altLang="en-US" sz="1800" b="1" dirty="0">
                <a:latin typeface="+mn-ea"/>
              </a:rPr>
              <a:t>１４</a:t>
            </a:r>
            <a:r>
              <a:rPr lang="ja-JP" altLang="en-US" sz="1600" b="1" dirty="0">
                <a:latin typeface="+mn-ea"/>
              </a:rPr>
              <a:t>日</a:t>
            </a:r>
            <a:r>
              <a:rPr lang="ja-JP" altLang="en-US" sz="1200" b="1" dirty="0">
                <a:latin typeface="+mn-ea"/>
              </a:rPr>
              <a:t>（土） 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　　　</a:t>
            </a:r>
            <a:r>
              <a:rPr lang="en-US" altLang="ja-JP" sz="1600" b="1" dirty="0">
                <a:latin typeface="+mn-ea"/>
              </a:rPr>
              <a:t>10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  <a:r>
              <a:rPr lang="ja-JP" altLang="en-US" sz="1600" b="1" dirty="0">
                <a:latin typeface="+mn-ea"/>
              </a:rPr>
              <a:t>～</a:t>
            </a:r>
            <a:r>
              <a:rPr lang="en-US" altLang="ja-JP" sz="1600" b="1" dirty="0">
                <a:latin typeface="+mn-ea"/>
              </a:rPr>
              <a:t>15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</a:p>
          <a:p>
            <a:r>
              <a:rPr lang="en-US" altLang="ja-JP" sz="800" b="1" dirty="0">
                <a:latin typeface="+mn-ea"/>
              </a:rPr>
              <a:t>※</a:t>
            </a:r>
            <a:r>
              <a:rPr lang="ja-JP" altLang="en-US" sz="800" b="1" dirty="0">
                <a:latin typeface="+mn-ea"/>
              </a:rPr>
              <a:t>１３日は、</a:t>
            </a:r>
            <a:r>
              <a:rPr lang="en-US" altLang="ja-JP" sz="800" b="1" dirty="0">
                <a:latin typeface="+mn-ea"/>
              </a:rPr>
              <a:t>21</a:t>
            </a:r>
            <a:r>
              <a:rPr lang="ja-JP" altLang="en-US" sz="800" b="1" dirty="0">
                <a:latin typeface="+mn-ea"/>
              </a:rPr>
              <a:t>：</a:t>
            </a:r>
            <a:r>
              <a:rPr lang="en-US" altLang="ja-JP" sz="800" b="1" dirty="0">
                <a:latin typeface="+mn-ea"/>
              </a:rPr>
              <a:t>30</a:t>
            </a:r>
            <a:r>
              <a:rPr lang="ja-JP" altLang="en-US" sz="800" b="1" dirty="0">
                <a:latin typeface="+mn-ea"/>
              </a:rPr>
              <a:t>までご鑑賞いただけます。</a:t>
            </a:r>
            <a:endParaRPr lang="en-US" altLang="ja-JP" sz="1600" b="1" dirty="0">
              <a:latin typeface="+mn-ea"/>
            </a:endParaRPr>
          </a:p>
        </p:txBody>
      </p:sp>
      <p:pic>
        <p:nvPicPr>
          <p:cNvPr id="25" name="図 24" descr="[無料イラスト] ピアノ - パブリックドメインQ：著作権フリー ...">
            <a:extLst>
              <a:ext uri="{FF2B5EF4-FFF2-40B4-BE49-F238E27FC236}">
                <a16:creationId xmlns:a16="http://schemas.microsoft.com/office/drawing/2014/main" id="{2CA0CA60-7AB8-BBC8-3B35-AFA8C74C56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570" y="4846173"/>
            <a:ext cx="595336" cy="6180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4DB8FD9-A21E-D286-D7B7-665A8BC518E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5481">
            <a:off x="6251098" y="1931678"/>
            <a:ext cx="537163" cy="87422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950DA6F-1271-3297-AF9C-35A92CD6E1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351" y="8514993"/>
            <a:ext cx="2952329" cy="932238"/>
          </a:xfrm>
          <a:prstGeom prst="rect">
            <a:avLst/>
          </a:prstGeom>
        </p:spPr>
      </p:pic>
      <p:sp>
        <p:nvSpPr>
          <p:cNvPr id="4" name="テキストボックス 2">
            <a:extLst>
              <a:ext uri="{FF2B5EF4-FFF2-40B4-BE49-F238E27FC236}">
                <a16:creationId xmlns:a16="http://schemas.microsoft.com/office/drawing/2014/main" id="{CBACAA76-26D1-6C24-5F3A-667D0A2D5836}"/>
              </a:ext>
            </a:extLst>
          </p:cNvPr>
          <p:cNvSpPr txBox="1"/>
          <p:nvPr/>
        </p:nvSpPr>
        <p:spPr>
          <a:xfrm>
            <a:off x="606453" y="398137"/>
            <a:ext cx="6167382" cy="3718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r>
              <a:rPr lang="ja-JP" sz="1400" b="1" kern="100" dirty="0">
                <a:effectLst/>
                <a:ea typeface="AR P丸ゴシック体M04"/>
                <a:cs typeface="AR P丸ゴシック体M04"/>
              </a:rPr>
              <a:t>ミュージックベルサークル</a:t>
            </a:r>
            <a:r>
              <a:rPr lang="ja-JP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sz="2000" b="1" kern="100" dirty="0">
                <a:effectLst/>
                <a:ea typeface="AR P丸ゴシック体M04"/>
                <a:cs typeface="AR P丸ゴシック体M04"/>
              </a:rPr>
              <a:t>ティンカーベル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en-US" sz="1200" b="1" kern="100" dirty="0">
                <a:effectLst/>
                <a:latin typeface="AR P丸ゴシック体M04"/>
                <a:ea typeface="ＭＳ 明朝" panose="02020609040205080304" pitchFamily="17" charset="-128"/>
                <a:cs typeface="AR P丸ゴシック体M04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/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《プロフィール》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900"/>
              </a:lnSpc>
            </a:pPr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２０１７年４月に大学時代の友人</a:t>
            </a:r>
            <a:r>
              <a:rPr lang="en-US" sz="1200" kern="100" dirty="0">
                <a:effectLst/>
                <a:ea typeface="AR P丸ゴシック体M04"/>
                <a:cs typeface="AR P丸ゴシック体M04"/>
              </a:rPr>
              <a:t>5</a:t>
            </a:r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人で結成。月</a:t>
            </a:r>
            <a:r>
              <a:rPr lang="en-US" sz="1200" kern="100" dirty="0">
                <a:effectLst/>
                <a:ea typeface="AR P丸ゴシック体M04"/>
                <a:cs typeface="AR P丸ゴシック体M04"/>
              </a:rPr>
              <a:t>1</a:t>
            </a:r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回ほどの練習を楽しんでいます。これまでに、高齢者施設などでのボランティア演奏やぎふ清流文化プラザロビーコンサート出演、ハートフルスクエア</a:t>
            </a:r>
            <a:r>
              <a:rPr lang="en-US" sz="1200" kern="100" dirty="0">
                <a:effectLst/>
                <a:ea typeface="AR P丸ゴシック体M04"/>
                <a:cs typeface="AR P丸ゴシック体M04"/>
              </a:rPr>
              <a:t>G</a:t>
            </a:r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交流サロンにてクリスマスコンサートを行うなど少しずつ腕を磨いてきました。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2100"/>
              </a:lnSpc>
            </a:pPr>
            <a:r>
              <a:rPr lang="en-US" sz="140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ja-JP" sz="1200" b="1" kern="100" dirty="0">
                <a:effectLst/>
                <a:ea typeface="AR P丸ゴシック体M04"/>
                <a:cs typeface="AR P丸ゴシック体M04"/>
              </a:rPr>
              <a:t>心をひとつにしてお互いの音と音とをつないでゆく、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ja-JP" sz="1200" b="1" kern="100" dirty="0">
                <a:effectLst/>
                <a:ea typeface="AR P丸ゴシック体M04"/>
                <a:cs typeface="AR P丸ゴシック体M04"/>
              </a:rPr>
              <a:t>音のバトンタッチがベル演奏の醍醐味。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ja-JP" sz="1200" b="1" kern="100" dirty="0">
                <a:effectLst/>
                <a:ea typeface="AR P丸ゴシック体M04"/>
                <a:cs typeface="AR P丸ゴシック体M04"/>
              </a:rPr>
              <a:t>時には息が合わないこともあるけれど、そこはお互い様と笑顔でカバー。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ja-JP" sz="1200" b="1" kern="100" dirty="0">
                <a:effectLst/>
                <a:ea typeface="AR P丸ゴシック体M04"/>
                <a:cs typeface="AR P丸ゴシック体M04"/>
              </a:rPr>
              <a:t>まだまだ未熟な演奏ではありますが、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ja-JP" sz="1200" b="1" kern="100" dirty="0">
                <a:effectLst/>
                <a:ea typeface="AR P丸ゴシック体M04"/>
                <a:cs typeface="AR P丸ゴシック体M04"/>
              </a:rPr>
              <a:t>温かくて華やかなミュージックベルの音色を少しでもお楽しみいただければ幸いです。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US" sz="1200" b="1" kern="100" dirty="0">
                <a:effectLst/>
                <a:latin typeface="AR P丸ゴシック体M04"/>
                <a:ea typeface="ＭＳ 明朝" panose="02020609040205080304" pitchFamily="17" charset="-128"/>
                <a:cs typeface="AR P丸ゴシック体M04"/>
              </a:rPr>
              <a:t> </a:t>
            </a:r>
            <a:r>
              <a:rPr lang="en-US" sz="1050" b="1" kern="100" dirty="0">
                <a:effectLst/>
                <a:latin typeface="AR P丸ゴシック体M04"/>
                <a:ea typeface="ＭＳ 明朝" panose="02020609040205080304" pitchFamily="17" charset="-128"/>
                <a:cs typeface="AR P丸ゴシック体M04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sz="1200" kern="100" dirty="0">
                <a:effectLst/>
                <a:ea typeface="AR P丸ゴシック体M04"/>
                <a:cs typeface="AR P丸ゴシック体M04"/>
              </a:rPr>
              <a:t>《出 演》 岩間その子・永山桃代・藤井恵子・宮腰きぬ子・安田佳代子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5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A1E8F92-82D4-3712-2985-0BEB0E5EDF46}"/>
              </a:ext>
            </a:extLst>
          </p:cNvPr>
          <p:cNvSpPr/>
          <p:nvPr/>
        </p:nvSpPr>
        <p:spPr>
          <a:xfrm>
            <a:off x="1590056" y="4863463"/>
            <a:ext cx="4929623" cy="2967004"/>
          </a:xfrm>
          <a:prstGeom prst="rect">
            <a:avLst/>
          </a:prstGeom>
        </p:spPr>
        <p:txBody>
          <a:bodyPr wrap="square" lIns="100813" tIns="50406" rIns="100813" bIns="50406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♫１０月８日（火）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声楽（テノール）独唱　　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山﨑 英明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♫１０月１５日（火）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アコースティックギター　　</a:t>
            </a:r>
            <a:r>
              <a:rPr lang="en-US" altLang="ja-JP" sz="12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Bizan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Gut(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ﾋﾞｻﾞﾝ ｶﾞｯﾄ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♫１０月２２日（火）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管楽器とピアノによるアンサンブル　　アンサンブル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Reve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♫１１月５日（火）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Brilliant(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ﾌﾞﾘﾘｱﾝﾄ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94180" y="4680587"/>
            <a:ext cx="6167382" cy="31498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2106308" y="4502371"/>
            <a:ext cx="3167672" cy="31251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ふれあいアトリウムライブ！ご案内　</a:t>
            </a:r>
            <a:endParaRPr lang="ja-JP" altLang="en-US" sz="1600" dirty="0"/>
          </a:p>
        </p:txBody>
      </p:sp>
      <p:sp>
        <p:nvSpPr>
          <p:cNvPr id="8" name="テキスト ボックス 5"/>
          <p:cNvSpPr txBox="1"/>
          <p:nvPr/>
        </p:nvSpPr>
        <p:spPr>
          <a:xfrm>
            <a:off x="2606839" y="9787279"/>
            <a:ext cx="2247266" cy="378787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ＯＫＢふれあい会館</a:t>
            </a: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2490601" y="10096265"/>
            <a:ext cx="2479742" cy="518091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00" dirty="0"/>
              <a:t>岐阜市薮田南５丁目１４番５３号</a:t>
            </a:r>
            <a:endParaRPr lang="en-US" altLang="ja-JP" sz="1300" dirty="0"/>
          </a:p>
          <a:p>
            <a:pPr algn="ctr"/>
            <a:r>
              <a:rPr lang="ja-JP" altLang="en-US" sz="1300" dirty="0"/>
              <a:t>ＴＥＬ　０５８－２７７－１１１１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9630797"/>
            <a:ext cx="7380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800" dirty="0"/>
              <a:t>主催　</a:t>
            </a:r>
            <a:r>
              <a:rPr lang="ja-JP" altLang="en-US" sz="800" dirty="0"/>
              <a:t>岐阜県</a:t>
            </a:r>
            <a:r>
              <a:rPr lang="ja-JP" altLang="ja-JP" sz="800" dirty="0"/>
              <a:t>県民ふれあい会館指定管理者　ふれあいファシリティズ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2273" y="268530"/>
            <a:ext cx="7380288" cy="378787"/>
          </a:xfrm>
          <a:prstGeom prst="rect">
            <a:avLst/>
          </a:prstGeom>
          <a:noFill/>
          <a:ln>
            <a:noFill/>
          </a:ln>
        </p:spPr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ja-JP" altLang="en-US" sz="1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♪　プロフィール　♪</a:t>
            </a:r>
          </a:p>
        </p:txBody>
      </p:sp>
      <p:pic>
        <p:nvPicPr>
          <p:cNvPr id="1026" name="Picture 2" descr="C:\Users\14\AppData\Local\Microsoft\Windows\Temporary Internet Files\Content.IE5\D66N01H9\cc-library0100110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431">
            <a:off x="713016" y="4993809"/>
            <a:ext cx="716847" cy="33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八分&lt;strong&gt;音符&lt;/strong&gt;: 素材庭園（フリー&lt;strong&gt;イラスト&lt;/strong&gt;素材集） ～花・動物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9084">
            <a:off x="5526392" y="7128066"/>
            <a:ext cx="384869" cy="48137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70298A3-A658-DF0E-11F5-1621A35A9D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54976" y="7111449"/>
            <a:ext cx="432926" cy="455712"/>
          </a:xfrm>
          <a:prstGeom prst="rect">
            <a:avLst/>
          </a:prstGeom>
        </p:spPr>
      </p:pic>
      <p:sp>
        <p:nvSpPr>
          <p:cNvPr id="18" name="角丸四角形 5">
            <a:extLst>
              <a:ext uri="{FF2B5EF4-FFF2-40B4-BE49-F238E27FC236}">
                <a16:creationId xmlns:a16="http://schemas.microsoft.com/office/drawing/2014/main" id="{CBE5A91C-32C5-D253-A200-6FBAC09349B4}"/>
              </a:ext>
            </a:extLst>
          </p:cNvPr>
          <p:cNvSpPr/>
          <p:nvPr/>
        </p:nvSpPr>
        <p:spPr>
          <a:xfrm>
            <a:off x="618318" y="8379092"/>
            <a:ext cx="6144826" cy="11554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2CEE974A-093F-55D1-7362-7DDB6D60B90E}"/>
              </a:ext>
            </a:extLst>
          </p:cNvPr>
          <p:cNvSpPr txBox="1">
            <a:spLocks/>
          </p:cNvSpPr>
          <p:nvPr/>
        </p:nvSpPr>
        <p:spPr bwMode="white">
          <a:xfrm>
            <a:off x="2323338" y="8175382"/>
            <a:ext cx="2720178" cy="33961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ふれあいいけ花展　ご案内</a:t>
            </a:r>
            <a:endParaRPr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F4F3CAF-C2FD-918A-66D2-7920B372E991}"/>
              </a:ext>
            </a:extLst>
          </p:cNvPr>
          <p:cNvSpPr txBox="1"/>
          <p:nvPr/>
        </p:nvSpPr>
        <p:spPr>
          <a:xfrm>
            <a:off x="966496" y="8671475"/>
            <a:ext cx="23984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+mn-ea"/>
              </a:rPr>
              <a:t>９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ja-JP" altLang="en-US" sz="1800" b="1" dirty="0">
                <a:latin typeface="+mn-ea"/>
              </a:rPr>
              <a:t>１３</a:t>
            </a:r>
            <a:r>
              <a:rPr lang="ja-JP" altLang="en-US" sz="1200" b="1" dirty="0">
                <a:latin typeface="+mn-ea"/>
              </a:rPr>
              <a:t>日（金）・</a:t>
            </a:r>
            <a:r>
              <a:rPr lang="ja-JP" altLang="en-US" sz="1800" b="1" dirty="0">
                <a:latin typeface="+mn-ea"/>
              </a:rPr>
              <a:t>１４</a:t>
            </a:r>
            <a:r>
              <a:rPr lang="ja-JP" altLang="en-US" sz="1600" b="1" dirty="0">
                <a:latin typeface="+mn-ea"/>
              </a:rPr>
              <a:t>日</a:t>
            </a:r>
            <a:r>
              <a:rPr lang="ja-JP" altLang="en-US" sz="1200" b="1" dirty="0">
                <a:latin typeface="+mn-ea"/>
              </a:rPr>
              <a:t>（土） 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　　　</a:t>
            </a:r>
            <a:r>
              <a:rPr lang="en-US" altLang="ja-JP" sz="1600" b="1" dirty="0">
                <a:latin typeface="+mn-ea"/>
              </a:rPr>
              <a:t>10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  <a:r>
              <a:rPr lang="ja-JP" altLang="en-US" sz="1600" b="1" dirty="0">
                <a:latin typeface="+mn-ea"/>
              </a:rPr>
              <a:t>～</a:t>
            </a:r>
            <a:r>
              <a:rPr lang="en-US" altLang="ja-JP" sz="1600" b="1" dirty="0">
                <a:latin typeface="+mn-ea"/>
              </a:rPr>
              <a:t>15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</a:p>
          <a:p>
            <a:r>
              <a:rPr lang="en-US" altLang="ja-JP" sz="800" b="1" dirty="0">
                <a:latin typeface="+mn-ea"/>
              </a:rPr>
              <a:t>※</a:t>
            </a:r>
            <a:r>
              <a:rPr lang="ja-JP" altLang="en-US" sz="800" b="1" dirty="0">
                <a:latin typeface="+mn-ea"/>
              </a:rPr>
              <a:t>１３日は、</a:t>
            </a:r>
            <a:r>
              <a:rPr lang="en-US" altLang="ja-JP" sz="800" b="1" dirty="0">
                <a:latin typeface="+mn-ea"/>
              </a:rPr>
              <a:t>21</a:t>
            </a:r>
            <a:r>
              <a:rPr lang="ja-JP" altLang="en-US" sz="800" b="1" dirty="0">
                <a:latin typeface="+mn-ea"/>
              </a:rPr>
              <a:t>：</a:t>
            </a:r>
            <a:r>
              <a:rPr lang="en-US" altLang="ja-JP" sz="800" b="1" dirty="0">
                <a:latin typeface="+mn-ea"/>
              </a:rPr>
              <a:t>30</a:t>
            </a:r>
            <a:r>
              <a:rPr lang="ja-JP" altLang="en-US" sz="800" b="1" dirty="0">
                <a:latin typeface="+mn-ea"/>
              </a:rPr>
              <a:t>までご鑑賞いただけます。</a:t>
            </a:r>
            <a:endParaRPr lang="en-US" altLang="ja-JP" sz="1600" b="1" dirty="0">
              <a:latin typeface="+mn-ea"/>
            </a:endParaRPr>
          </a:p>
        </p:txBody>
      </p:sp>
      <p:pic>
        <p:nvPicPr>
          <p:cNvPr id="25" name="図 24" descr="[無料イラスト] ピアノ - パブリックドメインQ：著作権フリー ...">
            <a:extLst>
              <a:ext uri="{FF2B5EF4-FFF2-40B4-BE49-F238E27FC236}">
                <a16:creationId xmlns:a16="http://schemas.microsoft.com/office/drawing/2014/main" id="{2CA0CA60-7AB8-BBC8-3B35-AFA8C74C56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570" y="4846173"/>
            <a:ext cx="595336" cy="61802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C4E55C-E681-01BB-68D0-E855E3F7C414}"/>
              </a:ext>
            </a:extLst>
          </p:cNvPr>
          <p:cNvSpPr txBox="1"/>
          <p:nvPr/>
        </p:nvSpPr>
        <p:spPr>
          <a:xfrm>
            <a:off x="484533" y="777758"/>
            <a:ext cx="5379670" cy="14400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２０１７年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４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月に大学時代の友人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５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人で結成。</a:t>
            </a:r>
            <a:endParaRPr lang="en-US" altLang="ja-JP" sz="1200" b="1" kern="100" dirty="0">
              <a:latin typeface="Century" panose="02040604050505020304" pitchFamily="18" charset="0"/>
              <a:cs typeface="AR P丸ゴシック体M04"/>
            </a:endParaRPr>
          </a:p>
          <a:p>
            <a:pPr algn="l">
              <a:lnSpc>
                <a:spcPct val="150000"/>
              </a:lnSpc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月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１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回ほどの練習を楽しんでいます。</a:t>
            </a:r>
            <a:endParaRPr lang="en-US" altLang="ja-JP" sz="1200" b="1" kern="100" dirty="0">
              <a:latin typeface="Century" panose="02040604050505020304" pitchFamily="18" charset="0"/>
              <a:cs typeface="AR P丸ゴシック体M04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これまでに、高齢者施設などでのボランティア演奏やぎふ清流文化プラザロビーコンサート出演、ハートフルスクエア</a:t>
            </a:r>
            <a:r>
              <a:rPr lang="en-US" altLang="ja-JP" sz="1200" b="1" kern="100" dirty="0">
                <a:latin typeface="Century" panose="02040604050505020304" pitchFamily="18" charset="0"/>
                <a:cs typeface="AR P丸ゴシック体M04"/>
              </a:rPr>
              <a:t>G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交流サロンにてクリスマスコンサートを行うなど少しずつ腕を磨いてきました。</a:t>
            </a:r>
            <a:endParaRPr lang="ja-JP" altLang="ja-JP" sz="12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1A9721-05FE-CBEF-E086-67A5EDE4E315}"/>
              </a:ext>
            </a:extLst>
          </p:cNvPr>
          <p:cNvSpPr txBox="1"/>
          <p:nvPr/>
        </p:nvSpPr>
        <p:spPr>
          <a:xfrm>
            <a:off x="377018" y="2568515"/>
            <a:ext cx="6626252" cy="1690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心をひとつにしてお互いの音と音とをつないでゆく、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音のバトンタッチがベル演奏の醍醐味。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時には息が合わないこともあるけれど、そこはお互い様と笑顔でカバー。</a:t>
            </a:r>
            <a:endParaRPr lang="en-US" altLang="ja-JP" sz="1400" b="1" kern="100" dirty="0">
              <a:latin typeface="+mn-ea"/>
              <a:cs typeface="AR P丸ゴシック体M04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en-US" sz="1400" b="1" kern="100" dirty="0">
                <a:latin typeface="+mn-ea"/>
                <a:cs typeface="AR P丸ゴシック体M04"/>
              </a:rPr>
              <a:t>まだまだ未熟な演奏ではありますが、</a:t>
            </a:r>
            <a:endParaRPr lang="en-US" altLang="ja-JP" sz="1400" b="1" kern="100" dirty="0">
              <a:latin typeface="+mn-ea"/>
              <a:cs typeface="AR P丸ゴシック体M04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en-US" sz="1400" b="1" kern="100" dirty="0">
                <a:effectLst/>
                <a:latin typeface="+mn-ea"/>
                <a:cs typeface="Times New Roman" panose="02020603050405020304" pitchFamily="18" charset="0"/>
              </a:rPr>
              <a:t>温かくて華やかなミュージックﾍﾞﾙの音色を少しでもお楽しみいただければ幸いです。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4DB8FD9-A21E-D286-D7B7-665A8BC518E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5481">
            <a:off x="6117906" y="1164657"/>
            <a:ext cx="803547" cy="130776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950DA6F-1271-3297-AF9C-35A92CD6E14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351" y="8514993"/>
            <a:ext cx="2952329" cy="93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3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2822" y="160640"/>
            <a:ext cx="7413109" cy="576063"/>
          </a:xfrm>
        </p:spPr>
        <p:txBody>
          <a:bodyPr>
            <a:norm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ふれあいアトリウムライブ！</a:t>
            </a:r>
          </a:p>
        </p:txBody>
      </p:sp>
      <p:sp>
        <p:nvSpPr>
          <p:cNvPr id="8" name="テキスト ボックス 7"/>
          <p:cNvSpPr txBox="1"/>
          <p:nvPr/>
        </p:nvSpPr>
        <p:spPr bwMode="white">
          <a:xfrm>
            <a:off x="1801507" y="784303"/>
            <a:ext cx="3797105" cy="10866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２０２４年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１０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日</a:t>
            </a:r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（火）</a:t>
            </a:r>
            <a:endParaRPr lang="en-US" altLang="ja-JP" sz="1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１２：２０～１２：５０</a:t>
            </a:r>
            <a:endParaRPr lang="en-US" altLang="ja-JP" sz="18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800" dirty="0">
                <a:latin typeface="HGP創英角ｺﾞｼｯｸUB" pitchFamily="50" charset="-128"/>
                <a:ea typeface="HGP創英角ｺﾞｼｯｸUB" pitchFamily="50" charset="-128"/>
              </a:rPr>
              <a:t>ＯＫＢふれあい会館　２階アトリウム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29905" y="3451211"/>
            <a:ext cx="3499575" cy="3360822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アニーローリー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庭の千草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広い河の岸辺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ユー・レイズ・ミー・アップ</a:t>
            </a:r>
            <a:endParaRPr lang="en-US" altLang="ja-JP" sz="18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ダニーボーイ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心の旅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瑠璃色の地球</a:t>
            </a:r>
            <a:endParaRPr lang="en-US" altLang="ja-JP" sz="18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800" b="1" dirty="0">
                <a:latin typeface="+mn-ea"/>
              </a:rPr>
              <a:t>♬　ふるさと</a:t>
            </a:r>
            <a:endParaRPr lang="en-US" altLang="ja-JP" sz="18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 bwMode="hidden">
          <a:xfrm>
            <a:off x="3500608" y="7011430"/>
            <a:ext cx="3645920" cy="478815"/>
          </a:xfrm>
          <a:prstGeom prst="rect">
            <a:avLst/>
          </a:prstGeom>
          <a:solidFill>
            <a:schemeClr val="bg1"/>
          </a:solidFill>
        </p:spPr>
        <p:txBody>
          <a:bodyPr wrap="square" lIns="100803" tIns="50402" rIns="100803" bIns="50402" rtlCol="0">
            <a:spAutoFit/>
          </a:bodyPr>
          <a:lstStyle/>
          <a:p>
            <a:r>
              <a:rPr lang="ja-JP" altLang="en-US" sz="1400" dirty="0">
                <a:latin typeface="+mn-ea"/>
                <a:ea typeface="HGP教科書体" pitchFamily="18" charset="-128"/>
              </a:rPr>
              <a:t>　</a:t>
            </a:r>
            <a:r>
              <a:rPr lang="en-US" altLang="ja-JP" sz="1050" dirty="0">
                <a:latin typeface="HGP教科書体" pitchFamily="18" charset="-128"/>
                <a:ea typeface="HGP教科書体" pitchFamily="18" charset="-128"/>
              </a:rPr>
              <a:t>※</a:t>
            </a:r>
            <a:r>
              <a:rPr lang="ja-JP" altLang="en-US" sz="1050" dirty="0">
                <a:latin typeface="HGP教科書体" pitchFamily="18" charset="-128"/>
                <a:ea typeface="HGP教科書体" pitchFamily="18" charset="-128"/>
              </a:rPr>
              <a:t>曲目等、都合で変更になる場合があります。</a:t>
            </a:r>
            <a:endParaRPr lang="en-US" altLang="ja-JP" sz="1050" dirty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1050" dirty="0">
                <a:latin typeface="HGP教科書体" pitchFamily="18" charset="-128"/>
                <a:ea typeface="HGP教科書体" pitchFamily="18" charset="-128"/>
              </a:rPr>
              <a:t>　　　ご了承ください。</a:t>
            </a:r>
            <a:endParaRPr lang="en-US" altLang="ja-JP" sz="105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83287" y="2917426"/>
            <a:ext cx="3033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HG創英ﾌﾟﾚｾﾞﾝｽEB" pitchFamily="17" charset="-128"/>
                <a:ea typeface="HG創英ﾌﾟﾚｾﾞﾝｽEB" pitchFamily="17" charset="-128"/>
              </a:rPr>
              <a:t>♪　Ｐｒｏｇｒａｍ　♪</a:t>
            </a:r>
            <a:endParaRPr lang="en-US" altLang="ja-JP" sz="16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066408" y="553108"/>
            <a:ext cx="936104" cy="367395"/>
          </a:xfrm>
          <a:prstGeom prst="round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4063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8126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2189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16252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20315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24378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528441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032504" algn="l" defTabSz="1008126" rtl="0" eaLnBrk="1" latinLnBrk="0" hangingPunct="1"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観覧無料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98B7FB-345E-980C-B822-EF51BE4D2B6E}"/>
              </a:ext>
            </a:extLst>
          </p:cNvPr>
          <p:cNvSpPr txBox="1"/>
          <p:nvPr/>
        </p:nvSpPr>
        <p:spPr>
          <a:xfrm>
            <a:off x="597805" y="2075865"/>
            <a:ext cx="618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ミュージックベルサークル</a:t>
            </a:r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3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ティンカーベル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CD90DFB-4046-6039-EE6A-B9524D10F0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49913" y="4295059"/>
            <a:ext cx="2894367" cy="217077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ADBAF28-0BB8-76A3-6A96-3AA6CCF62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22" y="7583958"/>
            <a:ext cx="7413108" cy="302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8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A1E8F92-82D4-3712-2985-0BEB0E5EDF46}"/>
              </a:ext>
            </a:extLst>
          </p:cNvPr>
          <p:cNvSpPr/>
          <p:nvPr/>
        </p:nvSpPr>
        <p:spPr>
          <a:xfrm>
            <a:off x="1598057" y="5239404"/>
            <a:ext cx="4929623" cy="2967004"/>
          </a:xfrm>
          <a:prstGeom prst="rect">
            <a:avLst/>
          </a:prstGeom>
        </p:spPr>
        <p:txBody>
          <a:bodyPr wrap="square" lIns="100813" tIns="50406" rIns="100813" bIns="50406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♫１０月８日（火）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声楽（テノール）独唱　　　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山﨑 英明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♫１０月１５日（火）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アコースティックギター　　</a:t>
            </a:r>
            <a:r>
              <a:rPr lang="en-US" altLang="ja-JP" sz="12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Bizan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Gut(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ﾋﾞｻﾞﾝ ｶﾞｯﾄ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♫１０月２２日（火）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管楽器とピアノによるアンサンブル　　アンサンブル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Reve</a:t>
            </a:r>
          </a:p>
          <a:p>
            <a:pPr>
              <a:lnSpc>
                <a:spcPct val="150000"/>
              </a:lnSpc>
            </a:pPr>
            <a:endParaRPr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♫１１月５日（火）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声楽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Brilliant(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ﾌﾞﾘﾘｱﾝﾄ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591812" y="5066720"/>
            <a:ext cx="6167382" cy="306177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>
          <a:xfrm>
            <a:off x="2091667" y="4887017"/>
            <a:ext cx="3167672" cy="31251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ふれあいアトリウムライブ！ご案内　</a:t>
            </a:r>
            <a:endParaRPr lang="ja-JP" altLang="en-US" sz="1600" dirty="0"/>
          </a:p>
        </p:txBody>
      </p:sp>
      <p:sp>
        <p:nvSpPr>
          <p:cNvPr id="8" name="テキスト ボックス 5"/>
          <p:cNvSpPr txBox="1"/>
          <p:nvPr/>
        </p:nvSpPr>
        <p:spPr>
          <a:xfrm>
            <a:off x="2606839" y="9787279"/>
            <a:ext cx="2247266" cy="378787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ＯＫＢふれあい会館</a:t>
            </a: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2490601" y="10096265"/>
            <a:ext cx="2479742" cy="518091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300" dirty="0"/>
              <a:t>岐阜市薮田南５丁目１４番５３号</a:t>
            </a:r>
            <a:endParaRPr lang="en-US" altLang="ja-JP" sz="1300" dirty="0"/>
          </a:p>
          <a:p>
            <a:pPr algn="ctr"/>
            <a:r>
              <a:rPr lang="ja-JP" altLang="en-US" sz="1300" dirty="0"/>
              <a:t>ＴＥＬ　０５８－２７７－１１１１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9630797"/>
            <a:ext cx="7380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800" dirty="0"/>
              <a:t>主催　</a:t>
            </a:r>
            <a:r>
              <a:rPr lang="ja-JP" altLang="en-US" sz="800" dirty="0"/>
              <a:t>岐阜県</a:t>
            </a:r>
            <a:r>
              <a:rPr lang="ja-JP" altLang="ja-JP" sz="800" dirty="0"/>
              <a:t>県民ふれあい会館指定管理者　ふれあいファシリティズ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14641" y="308940"/>
            <a:ext cx="7380288" cy="378787"/>
          </a:xfrm>
          <a:prstGeom prst="rect">
            <a:avLst/>
          </a:prstGeom>
          <a:noFill/>
          <a:ln>
            <a:noFill/>
          </a:ln>
        </p:spPr>
        <p:txBody>
          <a:bodyPr wrap="square" lIns="100803" tIns="50402" rIns="100803" bIns="50402" rtlCol="0">
            <a:spAutoFit/>
          </a:bodyPr>
          <a:lstStyle/>
          <a:p>
            <a:pPr algn="ctr"/>
            <a:r>
              <a:rPr lang="ja-JP" altLang="en-US" sz="1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♪　プロフィール　♪</a:t>
            </a:r>
          </a:p>
        </p:txBody>
      </p:sp>
      <p:pic>
        <p:nvPicPr>
          <p:cNvPr id="1026" name="Picture 2" descr="C:\Users\14\AppData\Local\Microsoft\Windows\Temporary Internet Files\Content.IE5\D66N01H9\cc-library0100110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5431">
            <a:off x="736511" y="5822839"/>
            <a:ext cx="716847" cy="33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八分&lt;strong&gt;音符&lt;/strong&gt;: 素材庭園（フリー&lt;strong&gt;イラスト&lt;/strong&gt;素材集） ～花・動物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9084">
            <a:off x="5524024" y="7426093"/>
            <a:ext cx="384869" cy="48137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70298A3-A658-DF0E-11F5-1621A35A9D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852608" y="7409476"/>
            <a:ext cx="432926" cy="455712"/>
          </a:xfrm>
          <a:prstGeom prst="rect">
            <a:avLst/>
          </a:prstGeom>
        </p:spPr>
      </p:pic>
      <p:sp>
        <p:nvSpPr>
          <p:cNvPr id="18" name="角丸四角形 5">
            <a:extLst>
              <a:ext uri="{FF2B5EF4-FFF2-40B4-BE49-F238E27FC236}">
                <a16:creationId xmlns:a16="http://schemas.microsoft.com/office/drawing/2014/main" id="{CBE5A91C-32C5-D253-A200-6FBAC09349B4}"/>
              </a:ext>
            </a:extLst>
          </p:cNvPr>
          <p:cNvSpPr/>
          <p:nvPr/>
        </p:nvSpPr>
        <p:spPr>
          <a:xfrm>
            <a:off x="618318" y="8379092"/>
            <a:ext cx="6144826" cy="11554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2CEE974A-093F-55D1-7362-7DDB6D60B90E}"/>
              </a:ext>
            </a:extLst>
          </p:cNvPr>
          <p:cNvSpPr txBox="1">
            <a:spLocks/>
          </p:cNvSpPr>
          <p:nvPr/>
        </p:nvSpPr>
        <p:spPr bwMode="white">
          <a:xfrm>
            <a:off x="2323338" y="8175382"/>
            <a:ext cx="2720178" cy="33961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HGP創英角ﾎﾟｯﾌﾟ体" pitchFamily="50" charset="-128"/>
                <a:ea typeface="HGP創英角ﾎﾟｯﾌﾟ体" pitchFamily="50" charset="-128"/>
              </a:rPr>
              <a:t>ふれあいいけ花展　ご案内</a:t>
            </a:r>
            <a:endParaRPr lang="ja-JP" altLang="en-US" sz="16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F4F3CAF-C2FD-918A-66D2-7920B372E991}"/>
              </a:ext>
            </a:extLst>
          </p:cNvPr>
          <p:cNvSpPr txBox="1"/>
          <p:nvPr/>
        </p:nvSpPr>
        <p:spPr>
          <a:xfrm>
            <a:off x="966496" y="8671475"/>
            <a:ext cx="23984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+mn-ea"/>
              </a:rPr>
              <a:t>９</a:t>
            </a:r>
            <a:r>
              <a:rPr lang="ja-JP" altLang="en-US" sz="1200" b="1" dirty="0">
                <a:latin typeface="+mn-ea"/>
              </a:rPr>
              <a:t>月</a:t>
            </a:r>
            <a:r>
              <a:rPr lang="ja-JP" altLang="en-US" sz="1800" b="1" dirty="0">
                <a:latin typeface="+mn-ea"/>
              </a:rPr>
              <a:t>１３</a:t>
            </a:r>
            <a:r>
              <a:rPr lang="ja-JP" altLang="en-US" sz="1200" b="1" dirty="0">
                <a:latin typeface="+mn-ea"/>
              </a:rPr>
              <a:t>日（金）・</a:t>
            </a:r>
            <a:r>
              <a:rPr lang="ja-JP" altLang="en-US" sz="1800" b="1" dirty="0">
                <a:latin typeface="+mn-ea"/>
              </a:rPr>
              <a:t>１４</a:t>
            </a:r>
            <a:r>
              <a:rPr lang="ja-JP" altLang="en-US" sz="1600" b="1" dirty="0">
                <a:latin typeface="+mn-ea"/>
              </a:rPr>
              <a:t>日</a:t>
            </a:r>
            <a:r>
              <a:rPr lang="ja-JP" altLang="en-US" sz="1200" b="1" dirty="0">
                <a:latin typeface="+mn-ea"/>
              </a:rPr>
              <a:t>（土） 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200" b="1" dirty="0">
                <a:latin typeface="+mn-ea"/>
              </a:rPr>
              <a:t>　　　</a:t>
            </a:r>
            <a:r>
              <a:rPr lang="en-US" altLang="ja-JP" sz="1600" b="1" dirty="0">
                <a:latin typeface="+mn-ea"/>
              </a:rPr>
              <a:t>10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  <a:r>
              <a:rPr lang="ja-JP" altLang="en-US" sz="1600" b="1" dirty="0">
                <a:latin typeface="+mn-ea"/>
              </a:rPr>
              <a:t>～</a:t>
            </a:r>
            <a:r>
              <a:rPr lang="en-US" altLang="ja-JP" sz="1600" b="1" dirty="0">
                <a:latin typeface="+mn-ea"/>
              </a:rPr>
              <a:t>15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en-US" altLang="ja-JP" sz="1600" b="1" dirty="0">
                <a:latin typeface="+mn-ea"/>
              </a:rPr>
              <a:t>00</a:t>
            </a:r>
          </a:p>
          <a:p>
            <a:r>
              <a:rPr lang="en-US" altLang="ja-JP" sz="800" b="1" dirty="0">
                <a:latin typeface="+mn-ea"/>
              </a:rPr>
              <a:t>※</a:t>
            </a:r>
            <a:r>
              <a:rPr lang="ja-JP" altLang="en-US" sz="800" b="1" dirty="0">
                <a:latin typeface="+mn-ea"/>
              </a:rPr>
              <a:t>１３日は、</a:t>
            </a:r>
            <a:r>
              <a:rPr lang="en-US" altLang="ja-JP" sz="800" b="1" dirty="0">
                <a:latin typeface="+mn-ea"/>
              </a:rPr>
              <a:t>21</a:t>
            </a:r>
            <a:r>
              <a:rPr lang="ja-JP" altLang="en-US" sz="800" b="1" dirty="0">
                <a:latin typeface="+mn-ea"/>
              </a:rPr>
              <a:t>：</a:t>
            </a:r>
            <a:r>
              <a:rPr lang="en-US" altLang="ja-JP" sz="800" b="1" dirty="0">
                <a:latin typeface="+mn-ea"/>
              </a:rPr>
              <a:t>30</a:t>
            </a:r>
            <a:r>
              <a:rPr lang="ja-JP" altLang="en-US" sz="800" b="1" dirty="0">
                <a:latin typeface="+mn-ea"/>
              </a:rPr>
              <a:t>までご鑑賞いただけます。</a:t>
            </a:r>
            <a:endParaRPr lang="en-US" altLang="ja-JP" sz="800" b="1" dirty="0">
              <a:latin typeface="+mn-ea"/>
            </a:endParaRPr>
          </a:p>
        </p:txBody>
      </p:sp>
      <p:pic>
        <p:nvPicPr>
          <p:cNvPr id="25" name="図 24" descr="[無料イラスト] ピアノ - パブリックドメインQ：著作権フリー ...">
            <a:extLst>
              <a:ext uri="{FF2B5EF4-FFF2-40B4-BE49-F238E27FC236}">
                <a16:creationId xmlns:a16="http://schemas.microsoft.com/office/drawing/2014/main" id="{2CA0CA60-7AB8-BBC8-3B35-AFA8C74C56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489" y="5371420"/>
            <a:ext cx="595336" cy="61802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C4E55C-E681-01BB-68D0-E855E3F7C414}"/>
              </a:ext>
            </a:extLst>
          </p:cNvPr>
          <p:cNvSpPr txBox="1"/>
          <p:nvPr/>
        </p:nvSpPr>
        <p:spPr>
          <a:xfrm>
            <a:off x="618318" y="1085815"/>
            <a:ext cx="3628957" cy="1717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２０１７年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４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月に大学時代の友人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５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人で結成。</a:t>
            </a:r>
            <a:endParaRPr lang="en-US" altLang="ja-JP" sz="1200" b="1" kern="100" dirty="0">
              <a:latin typeface="Century" panose="02040604050505020304" pitchFamily="18" charset="0"/>
              <a:cs typeface="AR P丸ゴシック体M04"/>
            </a:endParaRPr>
          </a:p>
          <a:p>
            <a:pPr algn="l">
              <a:lnSpc>
                <a:spcPct val="150000"/>
              </a:lnSpc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月</a:t>
            </a:r>
            <a:r>
              <a:rPr lang="ja-JP" altLang="en-US" sz="1200" b="1" kern="100" dirty="0">
                <a:latin typeface="Century" panose="02040604050505020304" pitchFamily="18" charset="0"/>
                <a:cs typeface="AR P丸ゴシック体M04"/>
              </a:rPr>
              <a:t>１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回ほどの練習を楽しんでいます。</a:t>
            </a:r>
            <a:endParaRPr lang="en-US" altLang="ja-JP" sz="1200" b="1" kern="100" dirty="0">
              <a:latin typeface="Century" panose="02040604050505020304" pitchFamily="18" charset="0"/>
              <a:cs typeface="AR P丸ゴシック体M04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これまでに、高齢者施設などでのボランティア演奏やぎふ清流文化プラザロビーコンサート出演、ハートフルスクエア</a:t>
            </a:r>
            <a:r>
              <a:rPr lang="en-US" altLang="ja-JP" sz="1200" b="1" kern="100" dirty="0">
                <a:latin typeface="Century" panose="02040604050505020304" pitchFamily="18" charset="0"/>
                <a:cs typeface="AR P丸ゴシック体M04"/>
              </a:rPr>
              <a:t>G</a:t>
            </a:r>
            <a:r>
              <a:rPr lang="ja-JP" altLang="ja-JP" sz="1200" b="1" kern="100" dirty="0">
                <a:latin typeface="Century" panose="02040604050505020304" pitchFamily="18" charset="0"/>
                <a:cs typeface="AR P丸ゴシック体M04"/>
              </a:rPr>
              <a:t>交流サロンにてクリスマスコンサートを行うなど少しずつ腕を磨いてきました。</a:t>
            </a:r>
            <a:endParaRPr lang="ja-JP" altLang="ja-JP" sz="1200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1A9721-05FE-CBEF-E086-67A5EDE4E315}"/>
              </a:ext>
            </a:extLst>
          </p:cNvPr>
          <p:cNvSpPr txBox="1"/>
          <p:nvPr/>
        </p:nvSpPr>
        <p:spPr>
          <a:xfrm>
            <a:off x="618318" y="3204045"/>
            <a:ext cx="3917105" cy="1374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心をひとつにしてお互いの音と音とをつないでゆく、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音のバトンタッチがベル演奏の醍醐味。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時には息が合わないこともあるけれど、</a:t>
            </a:r>
            <a:endParaRPr lang="en-US" altLang="ja-JP" sz="1400" b="1" kern="100" dirty="0">
              <a:latin typeface="+mn-ea"/>
              <a:cs typeface="AR P丸ゴシック体M04"/>
            </a:endParaRPr>
          </a:p>
          <a:p>
            <a:pPr algn="ctr">
              <a:lnSpc>
                <a:spcPts val="1900"/>
              </a:lnSpc>
              <a:spcAft>
                <a:spcPts val="800"/>
              </a:spcAft>
            </a:pPr>
            <a:r>
              <a:rPr lang="ja-JP" altLang="ja-JP" sz="1400" b="1" kern="100" dirty="0">
                <a:latin typeface="+mn-ea"/>
                <a:cs typeface="AR P丸ゴシック体M04"/>
              </a:rPr>
              <a:t>そこはお互い様と笑顔でカバー。</a:t>
            </a:r>
            <a:endParaRPr lang="ja-JP" altLang="ja-JP" sz="1400" kern="100" dirty="0"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950DA6F-1271-3297-AF9C-35A92CD6E14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351" y="8514993"/>
            <a:ext cx="2952329" cy="9322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12B87F4-2BEB-3996-393C-72BC1CCA3C2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417" y="1086394"/>
            <a:ext cx="2438742" cy="300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54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947</Words>
  <Application>Microsoft Office PowerPoint</Application>
  <PresentationFormat>ユーザー設定</PresentationFormat>
  <Paragraphs>126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8" baseType="lpstr">
      <vt:lpstr>AR P丸ゴシック体M04</vt:lpstr>
      <vt:lpstr>HGP教科書体</vt:lpstr>
      <vt:lpstr>HGP創英ﾌﾟﾚｾﾞﾝｽEB</vt:lpstr>
      <vt:lpstr>HGP創英角ｺﾞｼｯｸUB</vt:lpstr>
      <vt:lpstr>HGP創英角ﾎﾟｯﾌﾟ体</vt:lpstr>
      <vt:lpstr>HGS教科書体</vt:lpstr>
      <vt:lpstr>HG丸ｺﾞｼｯｸM-PRO</vt:lpstr>
      <vt:lpstr>HG創英ﾌﾟﾚｾﾞﾝｽEB</vt:lpstr>
      <vt:lpstr>ＭＳ 明朝</vt:lpstr>
      <vt:lpstr>Arial</vt:lpstr>
      <vt:lpstr>Calibri</vt:lpstr>
      <vt:lpstr>Century</vt:lpstr>
      <vt:lpstr>Office ​​テーマ</vt:lpstr>
      <vt:lpstr>ふれあいアトリウムライブ！</vt:lpstr>
      <vt:lpstr>ふれあいアトリウムライブ！ご案内　</vt:lpstr>
      <vt:lpstr>ふれあいアトリウムライブ！ご案内　</vt:lpstr>
      <vt:lpstr>ふれあいアトリウムライブ！</vt:lpstr>
      <vt:lpstr>ふれあいアトリウムライブ！ご案内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ふれあいアトリウムライブ</dc:title>
  <dc:creator>14</dc:creator>
  <cp:lastModifiedBy>sayuri-mori</cp:lastModifiedBy>
  <cp:revision>194</cp:revision>
  <cp:lastPrinted>2024-08-28T23:52:48Z</cp:lastPrinted>
  <dcterms:created xsi:type="dcterms:W3CDTF">2012-09-18T05:53:27Z</dcterms:created>
  <dcterms:modified xsi:type="dcterms:W3CDTF">2024-08-29T05:10:37Z</dcterms:modified>
</cp:coreProperties>
</file>